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74" r:id="rId3"/>
    <p:sldId id="288" r:id="rId4"/>
    <p:sldId id="275" r:id="rId5"/>
    <p:sldId id="276" r:id="rId6"/>
    <p:sldId id="279" r:id="rId7"/>
    <p:sldId id="280" r:id="rId8"/>
    <p:sldId id="257" r:id="rId9"/>
    <p:sldId id="278" r:id="rId10"/>
    <p:sldId id="292" r:id="rId11"/>
    <p:sldId id="259" r:id="rId12"/>
    <p:sldId id="261" r:id="rId13"/>
    <p:sldId id="262" r:id="rId14"/>
    <p:sldId id="294" r:id="rId15"/>
    <p:sldId id="263" r:id="rId16"/>
    <p:sldId id="264" r:id="rId17"/>
    <p:sldId id="284" r:id="rId18"/>
    <p:sldId id="265" r:id="rId19"/>
    <p:sldId id="281" r:id="rId20"/>
    <p:sldId id="282" r:id="rId21"/>
    <p:sldId id="268" r:id="rId22"/>
    <p:sldId id="285" r:id="rId23"/>
    <p:sldId id="291" r:id="rId24"/>
    <p:sldId id="293" r:id="rId25"/>
    <p:sldId id="260" r:id="rId26"/>
    <p:sldId id="286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6"/>
    <p:restoredTop sz="94535"/>
  </p:normalViewPr>
  <p:slideViewPr>
    <p:cSldViewPr snapToGrid="0" snapToObjects="1">
      <p:cViewPr>
        <p:scale>
          <a:sx n="102" d="100"/>
          <a:sy n="102" d="100"/>
        </p:scale>
        <p:origin x="40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53BDD-4B6F-4545-BAD7-07E2FEF6A638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D910D-D729-E540-A85F-4133B9E88A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95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95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Peut plus observer directement car on ne peut plus le focaliser.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492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F1891F31-A8D6-4747-B5AF-470879471388}" type="datetime1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Entrez votre nom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43239E-5CFC-4EA3-9F9C-DF60679EE927}" type="slidenum">
              <a:rPr lang="fr-FR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691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1584000" y="6454800"/>
            <a:ext cx="3513600" cy="313200"/>
          </a:xfrm>
          <a:prstGeom prst="rect">
            <a:avLst/>
          </a:prstGeom>
        </p:spPr>
        <p:txBody>
          <a:bodyPr/>
          <a:lstStyle>
            <a:lvl1pPr>
              <a:defRPr sz="1200" baseline="0">
                <a:latin typeface="calibri" charset="0"/>
              </a:defRPr>
            </a:lvl1pPr>
          </a:lstStyle>
          <a:p>
            <a:r>
              <a:rPr lang="fr-FR" smtClean="0">
                <a:solidFill>
                  <a:srgbClr val="00B3CC"/>
                </a:solidFill>
              </a:rPr>
              <a:t>ASWG 13/12/2018</a:t>
            </a:r>
            <a:endParaRPr lang="fr-FR" dirty="0">
              <a:solidFill>
                <a:srgbClr val="00B3CC"/>
              </a:solidFill>
            </a:endParaRPr>
          </a:p>
        </p:txBody>
      </p:sp>
      <p:sp>
        <p:nvSpPr>
          <p:cNvPr id="9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726400" y="6454800"/>
            <a:ext cx="4114800" cy="313200"/>
          </a:xfrm>
          <a:prstGeom prst="rect">
            <a:avLst/>
          </a:prstGeom>
        </p:spPr>
        <p:txBody>
          <a:bodyPr/>
          <a:lstStyle>
            <a:lvl1pPr algn="ctr">
              <a:defRPr sz="1200" baseline="0">
                <a:latin typeface="calibri" charset="0"/>
              </a:defRPr>
            </a:lvl1pPr>
          </a:lstStyle>
          <a:p>
            <a:r>
              <a:rPr lang="fr-FR" smtClean="0">
                <a:solidFill>
                  <a:srgbClr val="153449"/>
                </a:solidFill>
              </a:rPr>
              <a:t>Piel Quentin - Soutenance thèse</a:t>
            </a:r>
            <a:endParaRPr lang="fr-FR" dirty="0">
              <a:solidFill>
                <a:srgbClr val="153449"/>
              </a:solidFill>
            </a:endParaRPr>
          </a:p>
        </p:txBody>
      </p:sp>
      <p:sp>
        <p:nvSpPr>
          <p:cNvPr id="10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512000" y="6454800"/>
            <a:ext cx="1377600" cy="313200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2A19AD89-17DE-4EAC-B060-CF86C17F7722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11" name="Espace réservé pour une image  10"/>
          <p:cNvSpPr>
            <a:spLocks noGrp="1"/>
          </p:cNvSpPr>
          <p:nvPr>
            <p:ph type="pic" sz="quarter" idx="13" hasCustomPrompt="1"/>
          </p:nvPr>
        </p:nvSpPr>
        <p:spPr>
          <a:xfrm>
            <a:off x="148800" y="6105600"/>
            <a:ext cx="1118400" cy="662400"/>
          </a:xfrm>
        </p:spPr>
        <p:txBody>
          <a:bodyPr/>
          <a:lstStyle>
            <a:lvl1pPr marL="0" indent="0">
              <a:buNone/>
              <a:defRPr sz="1200" baseline="30000"/>
            </a:lvl1pPr>
          </a:lstStyle>
          <a:p>
            <a:r>
              <a:rPr lang="fr-FR" dirty="0"/>
              <a:t>Espace disponible pour un 2ème logo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17295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782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6.tiff"/><Relationship Id="rId5" Type="http://schemas.openxmlformats.org/officeDocument/2006/relationships/image" Target="../media/image27.tiff"/><Relationship Id="rId6" Type="http://schemas.openxmlformats.org/officeDocument/2006/relationships/image" Target="../media/image2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jpe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L’astronomie gamma et l’analyse de données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6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L’astronomie </a:t>
            </a:r>
            <a:r>
              <a:rPr lang="fr-FR" dirty="0" err="1"/>
              <a:t>Cherenkov</a:t>
            </a:r>
            <a:r>
              <a:rPr lang="fr-FR" dirty="0"/>
              <a:t> </a:t>
            </a:r>
          </a:p>
        </p:txBody>
      </p:sp>
      <p:pic>
        <p:nvPicPr>
          <p:cNvPr id="4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0282" y="1444113"/>
            <a:ext cx="5949718" cy="250158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739462" y="2374712"/>
            <a:ext cx="3059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Atmosphère opaque au rayons gamma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282" y="4002485"/>
            <a:ext cx="6023384" cy="274904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739462" y="4736608"/>
            <a:ext cx="3059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Gamma vont produire des cascades de particules secondaires lorsqu’ils vont rentrer </a:t>
            </a:r>
            <a:r>
              <a:rPr lang="fr-FR" smtClean="0"/>
              <a:t>dans l’atmosphère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86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51" y="1835198"/>
            <a:ext cx="1858713" cy="1826994"/>
          </a:xfrm>
          <a:prstGeom prst="rect">
            <a:avLst/>
          </a:prstGeom>
        </p:spPr>
      </p:pic>
      <p:sp>
        <p:nvSpPr>
          <p:cNvPr id="26" name="Triangle 25"/>
          <p:cNvSpPr/>
          <p:nvPr/>
        </p:nvSpPr>
        <p:spPr>
          <a:xfrm rot="2554938">
            <a:off x="4708320" y="1573962"/>
            <a:ext cx="2793576" cy="3886126"/>
          </a:xfrm>
          <a:prstGeom prst="triangle">
            <a:avLst>
              <a:gd name="adj" fmla="val 5253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 rot="21156916">
            <a:off x="2547251" y="3919873"/>
            <a:ext cx="3457171" cy="2768586"/>
          </a:xfrm>
          <a:prstGeom prst="ellipse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1 an thèse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1F374-8C0D-D443-8D8A-B86576876B35}" type="slidenum">
              <a:rPr lang="fr-FR" smtClean="0"/>
              <a:t>11</a:t>
            </a:fld>
            <a:endParaRPr lang="fr-FR"/>
          </a:p>
        </p:txBody>
      </p:sp>
      <p:sp>
        <p:nvSpPr>
          <p:cNvPr id="28" name="Freeform 40"/>
          <p:cNvSpPr>
            <a:spLocks noChangeArrowheads="1"/>
          </p:cNvSpPr>
          <p:nvPr/>
        </p:nvSpPr>
        <p:spPr bwMode="auto">
          <a:xfrm>
            <a:off x="7867492" y="1326537"/>
            <a:ext cx="338138" cy="379412"/>
          </a:xfrm>
          <a:custGeom>
            <a:avLst/>
            <a:gdLst>
              <a:gd name="T0" fmla="*/ 939 w 940"/>
              <a:gd name="T1" fmla="*/ 0 h 1053"/>
              <a:gd name="T2" fmla="*/ 0 w 940"/>
              <a:gd name="T3" fmla="*/ 1052 h 105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40" h="1053">
                <a:moveTo>
                  <a:pt x="939" y="0"/>
                </a:moveTo>
                <a:lnTo>
                  <a:pt x="0" y="1052"/>
                </a:lnTo>
              </a:path>
            </a:pathLst>
          </a:custGeom>
          <a:noFill/>
          <a:ln w="1584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29" name="Ellipse 28"/>
          <p:cNvSpPr/>
          <p:nvPr/>
        </p:nvSpPr>
        <p:spPr>
          <a:xfrm rot="2395808">
            <a:off x="7523764" y="1557990"/>
            <a:ext cx="292738" cy="72008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8297329" y="1381817"/>
            <a:ext cx="1680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Rayon </a:t>
            </a:r>
            <a:r>
              <a:rPr lang="fr-FR" sz="1400" dirty="0" err="1"/>
              <a:t>Ɣ</a:t>
            </a:r>
            <a:endParaRPr lang="fr-FR" sz="1400" dirty="0"/>
          </a:p>
        </p:txBody>
      </p:sp>
      <p:sp>
        <p:nvSpPr>
          <p:cNvPr id="31" name="ZoneTexte 30"/>
          <p:cNvSpPr txBox="1"/>
          <p:nvPr/>
        </p:nvSpPr>
        <p:spPr>
          <a:xfrm>
            <a:off x="8025714" y="1835198"/>
            <a:ext cx="2102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Cascade de particules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741663" y="4342518"/>
            <a:ext cx="2736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Lumière </a:t>
            </a:r>
            <a:r>
              <a:rPr lang="fr-FR" sz="1400" dirty="0" err="1"/>
              <a:t>Cherenkov</a:t>
            </a:r>
            <a:endParaRPr lang="fr-FR" sz="1400" dirty="0"/>
          </a:p>
        </p:txBody>
      </p:sp>
      <p:sp>
        <p:nvSpPr>
          <p:cNvPr id="3" name="Rectangle 2"/>
          <p:cNvSpPr/>
          <p:nvPr/>
        </p:nvSpPr>
        <p:spPr>
          <a:xfrm>
            <a:off x="2143332" y="1860984"/>
            <a:ext cx="480660" cy="256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8"/>
          <p:cNvCxnSpPr/>
          <p:nvPr/>
        </p:nvCxnSpPr>
        <p:spPr>
          <a:xfrm>
            <a:off x="3415822" y="1989085"/>
            <a:ext cx="1710793" cy="20576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2632000" y="3541507"/>
            <a:ext cx="2494614" cy="5252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3879307" y="5969377"/>
            <a:ext cx="123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100 m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6787076" y="1649559"/>
            <a:ext cx="1238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10 km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4159232" y="5117683"/>
            <a:ext cx="729767" cy="146916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re 1"/>
          <p:cNvSpPr>
            <a:spLocks noGrp="1"/>
          </p:cNvSpPr>
          <p:nvPr>
            <p:ph type="title"/>
          </p:nvPr>
        </p:nvSpPr>
        <p:spPr>
          <a:xfrm>
            <a:off x="1251678" y="66115"/>
            <a:ext cx="10178322" cy="1492132"/>
          </a:xfrm>
        </p:spPr>
        <p:txBody>
          <a:bodyPr/>
          <a:lstStyle/>
          <a:p>
            <a:r>
              <a:rPr lang="fr-FR" dirty="0" smtClean="0"/>
              <a:t>Le Rayonnement </a:t>
            </a:r>
            <a:r>
              <a:rPr lang="fr-FR" dirty="0" err="1" smtClean="0"/>
              <a:t>Cherenkov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297329" y="5335527"/>
            <a:ext cx="2730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Voir cours sur l’analyse de données pour la suite</a:t>
            </a:r>
            <a:endParaRPr lang="fr-FR"/>
          </a:p>
        </p:txBody>
      </p:sp>
      <p:pic>
        <p:nvPicPr>
          <p:cNvPr id="38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059" y="4195822"/>
            <a:ext cx="69850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9" name="Picture 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234" y="4197409"/>
            <a:ext cx="695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0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171" y="4605397"/>
            <a:ext cx="11271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" name="Picture 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09" y="4145022"/>
            <a:ext cx="71278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2" name="Picture 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09" y="4145022"/>
            <a:ext cx="71278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3" name="Picture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96" y="4605397"/>
            <a:ext cx="11303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4" name="Picture 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34" y="5561072"/>
            <a:ext cx="71278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5" name="Picture 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384" y="5530909"/>
            <a:ext cx="711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6" name="Picture 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634" y="5561072"/>
            <a:ext cx="71278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7" name="Picture 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384" y="5530909"/>
            <a:ext cx="7112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0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1" grpId="0"/>
      <p:bldP spid="32" grpId="0"/>
      <p:bldP spid="8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64" y="4074153"/>
            <a:ext cx="5444878" cy="278384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23" y="1295352"/>
            <a:ext cx="4746017" cy="315825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70" y="1262978"/>
            <a:ext cx="4821882" cy="250300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648048" cy="1492132"/>
          </a:xfrm>
        </p:spPr>
        <p:txBody>
          <a:bodyPr/>
          <a:lstStyle/>
          <a:p>
            <a:r>
              <a:rPr lang="fr-FR" dirty="0" smtClean="0"/>
              <a:t>Les télescopes </a:t>
            </a:r>
            <a:r>
              <a:rPr lang="fr-FR" dirty="0" err="1" smtClean="0"/>
              <a:t>Cherenkov</a:t>
            </a:r>
            <a:r>
              <a:rPr lang="fr-FR" dirty="0" smtClean="0"/>
              <a:t> actuels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21064" y="3037641"/>
            <a:ext cx="109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H.E.S.S.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319906" y="4548622"/>
            <a:ext cx="109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VERITAS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0452095" y="1746875"/>
            <a:ext cx="109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MAGIC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7303167" y="5893619"/>
            <a:ext cx="37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smtClean="0"/>
              <a:t>En fonctionnement depuis 15 ans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303166" y="5364390"/>
            <a:ext cx="37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Faits de nombreuses découvertes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98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1160178" cy="1492132"/>
          </a:xfrm>
        </p:spPr>
        <p:txBody>
          <a:bodyPr/>
          <a:lstStyle/>
          <a:p>
            <a:r>
              <a:rPr lang="fr-FR" dirty="0" smtClean="0"/>
              <a:t>La prochaine étape de l’astronomie gamma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12519" y="2151516"/>
            <a:ext cx="374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2 </a:t>
            </a:r>
            <a:r>
              <a:rPr lang="fr-FR" smtClean="0"/>
              <a:t>sites composés de 100 télescopes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664917" y="2709613"/>
            <a:ext cx="184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Îles Canaries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664917" y="3078945"/>
            <a:ext cx="1843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Chili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112519" y="5173180"/>
            <a:ext cx="7643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Premier prototype </a:t>
            </a:r>
            <a:r>
              <a:rPr lang="fr-FR" smtClean="0"/>
              <a:t>du grand télescope en fonctionnement sur site de La Palma</a:t>
            </a:r>
            <a:endParaRPr lang="fr-FR" dirty="0" smtClean="0"/>
          </a:p>
          <a:p>
            <a:r>
              <a:rPr lang="fr-FR" dirty="0" smtClean="0"/>
              <a:t>Réseau opérationnel en 2020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251678" y="6167730"/>
            <a:ext cx="1002967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Vous allez analyser des sources provenant de simulations d’observation avec </a:t>
            </a:r>
            <a:r>
              <a:rPr lang="fr-FR" smtClean="0"/>
              <a:t>ce réseau de télescopes.</a:t>
            </a:r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80" y="1557639"/>
            <a:ext cx="7051873" cy="29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11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0722D0-6A26-4700-92D2-75E3B120BB7E}" type="slidenum">
              <a:rPr lang="fr-FR" smtClean="0"/>
              <a:t>14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73414">
            <a:off x="1963947" y="1640191"/>
            <a:ext cx="1325330" cy="265065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05762" flipH="1">
            <a:off x="6635856" y="1692685"/>
            <a:ext cx="1437290" cy="287457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79" y="3763271"/>
            <a:ext cx="2261999" cy="219140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872819" y="1600820"/>
            <a:ext cx="302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Gerbes </a:t>
            </a:r>
            <a:r>
              <a:rPr lang="fr-FR" smtClean="0"/>
              <a:t>de rayons gamma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7352939" y="1593603"/>
            <a:ext cx="3159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Gerbe de </a:t>
            </a:r>
            <a:r>
              <a:rPr lang="fr-FR" smtClean="0"/>
              <a:t>rayons cosmiques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496196" y="5896853"/>
            <a:ext cx="851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Possible discrimination entre les rayons gamma et les rayons cosmiques 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280901" y="2294381"/>
            <a:ext cx="329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Collimée</a:t>
            </a: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Gerbe électromagnétique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969476" y="2159933"/>
            <a:ext cx="409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Hétérogène</a:t>
            </a: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Sous-gerbes</a:t>
            </a:r>
            <a:r>
              <a:rPr lang="fr-FR" dirty="0" smtClean="0"/>
              <a:t> hadroniques</a:t>
            </a:r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77" y="3755664"/>
            <a:ext cx="2380527" cy="2041742"/>
          </a:xfrm>
          <a:prstGeom prst="rect">
            <a:avLst/>
          </a:prstGeom>
        </p:spPr>
      </p:pic>
      <p:sp>
        <p:nvSpPr>
          <p:cNvPr id="17" name="Titr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Prise de données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496195" y="6215691"/>
            <a:ext cx="976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Il reste encore des rayons cosmiques qui produisent des gerbes proches de celles des gamma (électron ou protons de basse énergie)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305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194560" y="2170390"/>
            <a:ext cx="6995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smtClean="0"/>
              <a:t>Analyse de données</a:t>
            </a:r>
            <a:endParaRPr lang="fr-FR" sz="540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944" y="3683000"/>
            <a:ext cx="444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44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702099" y="3213291"/>
            <a:ext cx="152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Données brutes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230862" y="1738961"/>
            <a:ext cx="152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Calibration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397622" y="3074791"/>
            <a:ext cx="152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Données calibrée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978187" y="1593102"/>
            <a:ext cx="201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Prise de données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2686023" y="2603259"/>
            <a:ext cx="930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131982" y="2696557"/>
            <a:ext cx="930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9527514" y="3159164"/>
            <a:ext cx="179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Cartes, spectres</a:t>
            </a:r>
            <a:endParaRPr lang="fr-FR" dirty="0"/>
          </a:p>
        </p:txBody>
      </p:sp>
      <p:cxnSp>
        <p:nvCxnSpPr>
          <p:cNvPr id="14" name="Connecteur droit avec flèche 13"/>
          <p:cNvCxnSpPr/>
          <p:nvPr/>
        </p:nvCxnSpPr>
        <p:spPr>
          <a:xfrm>
            <a:off x="9229218" y="2694080"/>
            <a:ext cx="930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7214322" y="1265914"/>
            <a:ext cx="240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Analyse des données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638621" y="3753559"/>
            <a:ext cx="247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(</a:t>
            </a:r>
            <a:r>
              <a:rPr lang="fr-FR" dirty="0" smtClean="0"/>
              <a:t>Energie</a:t>
            </a:r>
            <a:endParaRPr lang="fr-FR" dirty="0"/>
          </a:p>
          <a:p>
            <a:r>
              <a:rPr lang="fr-FR" dirty="0" smtClean="0"/>
              <a:t>Direction d’arrivée</a:t>
            </a:r>
            <a:r>
              <a:rPr lang="is-IS" dirty="0" smtClean="0"/>
              <a:t>…)</a:t>
            </a:r>
            <a:endParaRPr lang="fr-FR" dirty="0" smtClean="0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analyse </a:t>
            </a:r>
            <a:r>
              <a:rPr lang="fr-FR" dirty="0"/>
              <a:t>de données</a:t>
            </a:r>
          </a:p>
        </p:txBody>
      </p:sp>
      <p:pic>
        <p:nvPicPr>
          <p:cNvPr id="19" name="Image 18" descr="../../../Desktop/Capture%20d’écran%202019-03-25%20à%2015.34.2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353" y="3978728"/>
            <a:ext cx="2257961" cy="188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66" y="4076724"/>
            <a:ext cx="1858713" cy="182699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241" y="1777768"/>
            <a:ext cx="1715193" cy="152491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388" y="2137217"/>
            <a:ext cx="2302594" cy="172694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31" y="2137581"/>
            <a:ext cx="2349710" cy="17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3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274162" y="2054291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Calibration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987383" y="1823378"/>
            <a:ext cx="3874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Compare les images à une base de données provenant de simulations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9419619" y="4072490"/>
            <a:ext cx="2891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Paramètres de la particule (Energie, direction, type de particule)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3341347" y="4365181"/>
            <a:ext cx="763791" cy="5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8711856" y="4350340"/>
            <a:ext cx="614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à coins arrondis 16"/>
          <p:cNvSpPr/>
          <p:nvPr/>
        </p:nvSpPr>
        <p:spPr>
          <a:xfrm>
            <a:off x="4407630" y="2608289"/>
            <a:ext cx="4176042" cy="38374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9300357" y="2608289"/>
            <a:ext cx="289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Données utilisable par les physiciens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514266" y="2423623"/>
            <a:ext cx="128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Raw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9840524" y="1961877"/>
            <a:ext cx="1288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Gamma-</a:t>
            </a:r>
            <a:r>
              <a:rPr lang="fr-FR" dirty="0" err="1" smtClean="0"/>
              <a:t>like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9300357" y="5445209"/>
            <a:ext cx="5261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Probabilité que la particule soit un gamma (jamais sûr à 100%)</a:t>
            </a: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analyse </a:t>
            </a:r>
            <a:r>
              <a:rPr lang="fr-FR" dirty="0"/>
              <a:t>de données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99" y="3168826"/>
            <a:ext cx="1858713" cy="182699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62" y="2803005"/>
            <a:ext cx="2583534" cy="2502908"/>
          </a:xfrm>
          <a:prstGeom prst="rect">
            <a:avLst/>
          </a:prstGeom>
          <a:scene3d>
            <a:camera prst="orthographicFront">
              <a:rot lat="1800000" lon="18899980" rev="0"/>
            </a:camera>
            <a:lightRig rig="threePt" dir="t"/>
          </a:scene3d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18" y="2986913"/>
            <a:ext cx="2583534" cy="2502908"/>
          </a:xfrm>
          <a:prstGeom prst="rect">
            <a:avLst/>
          </a:prstGeom>
          <a:scene3d>
            <a:camera prst="orthographicFront">
              <a:rot lat="1800000" lon="18899980" rev="0"/>
            </a:camera>
            <a:lightRig rig="threePt" dir="t"/>
          </a:scene3d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62" y="2955405"/>
            <a:ext cx="2583534" cy="2502908"/>
          </a:xfrm>
          <a:prstGeom prst="rect">
            <a:avLst/>
          </a:prstGeom>
          <a:scene3d>
            <a:camera prst="orthographicFront">
              <a:rot lat="1800000" lon="18899980" rev="0"/>
            </a:camera>
            <a:lightRig rig="threePt" dir="t"/>
          </a:scene3d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62" y="3107805"/>
            <a:ext cx="2583534" cy="2502908"/>
          </a:xfrm>
          <a:prstGeom prst="rect">
            <a:avLst/>
          </a:prstGeom>
          <a:scene3d>
            <a:camera prst="orthographicFront">
              <a:rot lat="1800000" lon="18899980" rev="0"/>
            </a:camera>
            <a:lightRig rig="threePt" dir="t"/>
          </a:scene3d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62" y="3260205"/>
            <a:ext cx="2583534" cy="2502908"/>
          </a:xfrm>
          <a:prstGeom prst="rect">
            <a:avLst/>
          </a:prstGeom>
          <a:scene3d>
            <a:camera prst="orthographicFront">
              <a:rot lat="1800000" lon="18899980" rev="0"/>
            </a:camera>
            <a:lightRig rig="threePt" dir="t"/>
          </a:scene3d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62" y="3412605"/>
            <a:ext cx="2583534" cy="2502908"/>
          </a:xfrm>
          <a:prstGeom prst="rect">
            <a:avLst/>
          </a:prstGeom>
          <a:scene3d>
            <a:camera prst="orthographicFront">
              <a:rot lat="1800000" lon="1889998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0041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660356" y="1584158"/>
            <a:ext cx="425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Multiple OFF</a:t>
            </a:r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8213556" y="1415898"/>
            <a:ext cx="425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Ring Background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39942" y="6005732"/>
            <a:ext cx="3062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: Position de </a:t>
            </a:r>
            <a:r>
              <a:rPr lang="fr-FR" smtClean="0"/>
              <a:t>la source</a:t>
            </a:r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39942" y="6291657"/>
            <a:ext cx="4036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OFF : Zone de comptage du fond</a:t>
            </a:r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672389" y="887198"/>
            <a:ext cx="4259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L’étude du fond </a:t>
            </a:r>
            <a:endParaRPr lang="fr-FR"/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analyse </a:t>
            </a:r>
            <a:r>
              <a:rPr lang="fr-FR" dirty="0"/>
              <a:t>de données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48"/>
          <a:stretch/>
        </p:blipFill>
        <p:spPr>
          <a:xfrm>
            <a:off x="6546127" y="2139098"/>
            <a:ext cx="4045617" cy="4051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55"/>
          <a:stretch/>
        </p:blipFill>
        <p:spPr>
          <a:xfrm>
            <a:off x="953708" y="1979832"/>
            <a:ext cx="3609062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39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61" y="2797354"/>
            <a:ext cx="5298723" cy="381330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157840" y="1257420"/>
            <a:ext cx="4931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compte pour chaque couronne du centre et on obtient un histogramme du nombre d’évènements en fonction du carré de la distance angulaire par rapport à </a:t>
            </a:r>
            <a:r>
              <a:rPr lang="fr-FR" smtClean="0"/>
              <a:t>la position de la source.</a:t>
            </a:r>
            <a:endParaRPr lang="fr-FR" dirty="0"/>
          </a:p>
        </p:txBody>
      </p:sp>
      <p:sp>
        <p:nvSpPr>
          <p:cNvPr id="2" name="Ellipse 1"/>
          <p:cNvSpPr/>
          <p:nvPr/>
        </p:nvSpPr>
        <p:spPr>
          <a:xfrm>
            <a:off x="7345182" y="944382"/>
            <a:ext cx="3897442" cy="34777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8274570" y="1903751"/>
            <a:ext cx="509666" cy="539646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8147153" y="1818594"/>
            <a:ext cx="764499" cy="709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8050965" y="1702633"/>
            <a:ext cx="956874" cy="94188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7956000" y="1620000"/>
            <a:ext cx="1128637" cy="11173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8333282" y="1988908"/>
            <a:ext cx="50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ON</a:t>
            </a:r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1469036" y="3402767"/>
            <a:ext cx="1738859" cy="44970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analyse </a:t>
            </a:r>
            <a:r>
              <a:rPr lang="fr-FR" dirty="0"/>
              <a:t>de données</a:t>
            </a:r>
          </a:p>
        </p:txBody>
      </p:sp>
    </p:spTree>
    <p:extLst>
      <p:ext uri="{BB962C8B-B14F-4D97-AF65-F5344CB8AC3E}">
        <p14:creationId xmlns:p14="http://schemas.microsoft.com/office/powerpoint/2010/main" val="95435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l’étude des rayons cosmiques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982448" y="2007638"/>
            <a:ext cx="449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Presque linéarité sur 12 ordre de grandeur en énergie et 32 en flux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08993" y="4779101"/>
            <a:ext cx="3468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donnent des informations sur l’environnement cosmique au travers duquel ils se sont </a:t>
            </a:r>
            <a:r>
              <a:rPr lang="fr-FR" dirty="0" err="1"/>
              <a:t>propag</a:t>
            </a:r>
            <a:r>
              <a:rPr lang="fr-FR" dirty="0"/>
              <a:t> ́es 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229035" y="3793042"/>
            <a:ext cx="3279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peuvent ˆ</a:t>
            </a:r>
            <a:r>
              <a:rPr lang="fr-FR" dirty="0" err="1"/>
              <a:t>etre</a:t>
            </a:r>
            <a:r>
              <a:rPr lang="fr-FR" dirty="0"/>
              <a:t> </a:t>
            </a:r>
            <a:r>
              <a:rPr lang="fr-FR" dirty="0" err="1"/>
              <a:t>utilis</a:t>
            </a:r>
            <a:r>
              <a:rPr lang="fr-FR" dirty="0"/>
              <a:t> ́es pour ́</a:t>
            </a:r>
            <a:r>
              <a:rPr lang="fr-FR" dirty="0" err="1"/>
              <a:t>etudier</a:t>
            </a:r>
            <a:r>
              <a:rPr lang="fr-FR" dirty="0"/>
              <a:t> la </a:t>
            </a:r>
            <a:r>
              <a:rPr lang="fr-FR" dirty="0" err="1"/>
              <a:t>validit</a:t>
            </a:r>
            <a:r>
              <a:rPr lang="fr-FR" dirty="0"/>
              <a:t> ́e des lois physiques dans des conditions </a:t>
            </a:r>
            <a:r>
              <a:rPr lang="fr-FR" dirty="0" err="1"/>
              <a:t>extrˆemes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579968" y="5829106"/>
            <a:ext cx="228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sont la preuve de l’existence </a:t>
            </a:r>
            <a:r>
              <a:rPr lang="fr-FR" dirty="0" err="1"/>
              <a:t>d’acc</a:t>
            </a:r>
            <a:r>
              <a:rPr lang="fr-FR" dirty="0"/>
              <a:t> ́el ́</a:t>
            </a:r>
            <a:r>
              <a:rPr lang="fr-FR" dirty="0" err="1"/>
              <a:t>erateurs</a:t>
            </a:r>
            <a:r>
              <a:rPr lang="fr-FR" dirty="0"/>
              <a:t> astrophysiques </a:t>
            </a:r>
            <a:r>
              <a:rPr lang="fr-FR" dirty="0" err="1"/>
              <a:t>extrˆemement</a:t>
            </a:r>
            <a:r>
              <a:rPr lang="fr-FR" dirty="0"/>
              <a:t> puissants et constituent le moyen de les ́</a:t>
            </a:r>
            <a:r>
              <a:rPr lang="fr-FR" dirty="0" err="1"/>
              <a:t>etudier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48649" y="1505015"/>
            <a:ext cx="41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Spectre en énergie des </a:t>
            </a:r>
            <a:r>
              <a:rPr lang="fr-FR" smtClean="0"/>
              <a:t>rayons cosmiques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69" y="1128451"/>
            <a:ext cx="4052641" cy="498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19330" y="329783"/>
            <a:ext cx="430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fait de même pour tous les </a:t>
            </a:r>
            <a:r>
              <a:rPr lang="fr-FR" dirty="0" err="1" smtClean="0"/>
              <a:t>bins</a:t>
            </a:r>
            <a:r>
              <a:rPr lang="fr-FR" dirty="0" smtClean="0"/>
              <a:t> (pixels)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914400" y="1394085"/>
            <a:ext cx="335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Excès: </a:t>
            </a:r>
            <a:r>
              <a:rPr lang="fr-FR" dirty="0" err="1" smtClean="0"/>
              <a:t>Nex</a:t>
            </a:r>
            <a:r>
              <a:rPr lang="fr-FR" dirty="0" smtClean="0"/>
              <a:t> = Non – α </a:t>
            </a:r>
            <a:r>
              <a:rPr lang="fr-FR" dirty="0" err="1" smtClean="0"/>
              <a:t>Noff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19330" y="6166379"/>
            <a:ext cx="1028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Construit un estimateur qui va donner la probabilité de détection (voir cours </a:t>
            </a:r>
            <a:r>
              <a:rPr lang="fr-FR" smtClean="0"/>
              <a:t>de statistique)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1349116" y="6490740"/>
            <a:ext cx="742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Et </a:t>
            </a:r>
            <a:r>
              <a:rPr lang="fr-FR" smtClean="0"/>
              <a:t>des spectres (voir le cours sur les spectres)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456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276738" y="3799221"/>
            <a:ext cx="192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 .</a:t>
            </a:r>
            <a:r>
              <a:rPr lang="fr-FR" dirty="0" err="1" smtClean="0"/>
              <a:t>fits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236999" y="3755104"/>
            <a:ext cx="192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Carte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052440" y="2667779"/>
            <a:ext cx="192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Spectre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974749" y="4534261"/>
            <a:ext cx="2545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Contenant </a:t>
            </a:r>
            <a:r>
              <a:rPr lang="fr-FR" smtClean="0"/>
              <a:t>les caractéristiques des </a:t>
            </a:r>
            <a:r>
              <a:rPr lang="fr-FR" dirty="0" smtClean="0"/>
              <a:t>évènements (Position, énergie,</a:t>
            </a:r>
            <a:r>
              <a:rPr lang="is-IS" dirty="0" smtClean="0"/>
              <a:t>…)</a:t>
            </a:r>
            <a:endParaRPr lang="fr-FR" dirty="0"/>
          </a:p>
        </p:txBody>
      </p:sp>
      <p:cxnSp>
        <p:nvCxnSpPr>
          <p:cNvPr id="18" name="Connecteur droit avec flèche 17"/>
          <p:cNvCxnSpPr/>
          <p:nvPr/>
        </p:nvCxnSpPr>
        <p:spPr>
          <a:xfrm>
            <a:off x="1818322" y="3540631"/>
            <a:ext cx="154377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5977913" y="3540631"/>
            <a:ext cx="288206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3858148" y="4312797"/>
            <a:ext cx="2414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explications du fonctionnement de ces modules sera faites durant les </a:t>
            </a:r>
            <a:r>
              <a:rPr lang="fr-FR" dirty="0" err="1" smtClean="0"/>
              <a:t>TPs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8859976" y="5591557"/>
            <a:ext cx="2414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Ces notions seront vues ou revues durant les parties de travaux pratiques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071" y="5502919"/>
            <a:ext cx="1145491" cy="1011968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071845" y="1303455"/>
            <a:ext cx="6423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But : 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analyser les sources (les simulations ont déjà été effectuées)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1077404" y="1883746"/>
            <a:ext cx="344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Refaire le travail </a:t>
            </a:r>
            <a:r>
              <a:rPr lang="fr-FR" smtClean="0"/>
              <a:t>d’un physicien </a:t>
            </a:r>
            <a:endParaRPr lang="fr-FR" dirty="0"/>
          </a:p>
        </p:txBody>
      </p:sp>
      <p:sp>
        <p:nvSpPr>
          <p:cNvPr id="24" name="Titre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But du projet informatique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181" y="2797314"/>
            <a:ext cx="2629731" cy="17369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5" name="Image 2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976" y="1503122"/>
            <a:ext cx="2536003" cy="210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 descr="../../../Desktop/Capture%20d’écran%202019-03-25%20à%2015.34.20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991" y="3799221"/>
            <a:ext cx="2257961" cy="1882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68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510588" y="2525830"/>
            <a:ext cx="6526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A vous de jouer maintenant</a:t>
            </a:r>
            <a:endParaRPr lang="fr-FR" sz="4000" dirty="0"/>
          </a:p>
        </p:txBody>
      </p:sp>
      <p:sp>
        <p:nvSpPr>
          <p:cNvPr id="4" name="ZoneTexte 3"/>
          <p:cNvSpPr txBox="1"/>
          <p:nvPr/>
        </p:nvSpPr>
        <p:spPr>
          <a:xfrm>
            <a:off x="2143594" y="3582649"/>
            <a:ext cx="521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</a:t>
            </a:r>
            <a:r>
              <a:rPr lang="is-IS" dirty="0" smtClean="0"/>
              <a:t>…</a:t>
            </a:r>
            <a:r>
              <a:rPr lang="fr-FR" dirty="0" smtClean="0"/>
              <a:t>en vous aidant de l’énonce de TP et de ce que vous avez vu durant les différentes formations)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332" y="3970751"/>
            <a:ext cx="3973848" cy="28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24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informatique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93913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Objectifs de la séance d’aujourd’hui :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09839" y="2739252"/>
            <a:ext cx="834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1. Se familiariser avec l’astronomie </a:t>
            </a:r>
            <a:r>
              <a:rPr lang="fr-FR" dirty="0" err="1" smtClean="0"/>
              <a:t>Cherenkov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809839" y="3787816"/>
            <a:ext cx="945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Tracer des cartes </a:t>
            </a:r>
            <a:r>
              <a:rPr lang="fr-FR" dirty="0" smtClean="0"/>
              <a:t>d’évènements</a:t>
            </a:r>
            <a:r>
              <a:rPr lang="fr-FR" dirty="0"/>
              <a:t> </a:t>
            </a:r>
            <a:r>
              <a:rPr lang="fr-FR" dirty="0" smtClean="0"/>
              <a:t>en fonction de certains paramètres (énergie)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809839" y="4467048"/>
            <a:ext cx="945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2. Tracer des cartes </a:t>
            </a:r>
            <a:r>
              <a:rPr lang="fr-FR" smtClean="0"/>
              <a:t>de significativité de détection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914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931089" y="1979112"/>
            <a:ext cx="656363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smtClean="0"/>
              <a:t>Backup</a:t>
            </a:r>
            <a:endParaRPr lang="fr-FR" sz="11500"/>
          </a:p>
        </p:txBody>
      </p:sp>
    </p:spTree>
    <p:extLst>
      <p:ext uri="{BB962C8B-B14F-4D97-AF65-F5344CB8AC3E}">
        <p14:creationId xmlns:p14="http://schemas.microsoft.com/office/powerpoint/2010/main" val="1225694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785424" cy="1492132"/>
          </a:xfrm>
        </p:spPr>
        <p:txBody>
          <a:bodyPr/>
          <a:lstStyle/>
          <a:p>
            <a:r>
              <a:rPr lang="fr-FR" dirty="0"/>
              <a:t>Les télescopes </a:t>
            </a:r>
            <a:r>
              <a:rPr lang="fr-FR" dirty="0" err="1"/>
              <a:t>Cherenkov</a:t>
            </a:r>
            <a:r>
              <a:rPr lang="fr-FR" dirty="0"/>
              <a:t> actuels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251678" y="2089650"/>
            <a:ext cx="7541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/>
              <a:t>Atmosphère</a:t>
            </a:r>
            <a:r>
              <a:rPr lang="fr-FR" dirty="0"/>
              <a:t> pure et climat peu nuageux (</a:t>
            </a:r>
            <a:r>
              <a:rPr lang="fr-FR" dirty="0" smtClean="0"/>
              <a:t>1)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Pollution </a:t>
            </a:r>
            <a:r>
              <a:rPr lang="fr-FR" dirty="0"/>
              <a:t>lumineuse minimale... et observation par nuit noire (2) 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Altitude </a:t>
            </a:r>
            <a:r>
              <a:rPr lang="fr-FR" dirty="0" err="1"/>
              <a:t>élevée</a:t>
            </a:r>
            <a:r>
              <a:rPr lang="fr-FR" dirty="0"/>
              <a:t> </a:t>
            </a:r>
            <a:r>
              <a:rPr lang="fr-FR" dirty="0" smtClean="0"/>
              <a:t>(2000m</a:t>
            </a:r>
            <a:r>
              <a:rPr lang="fr-FR" dirty="0"/>
              <a:t>) (3) 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78" y="3118761"/>
            <a:ext cx="7647597" cy="365086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90600" y="1565907"/>
            <a:ext cx="628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Choix du site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631277" y="4644721"/>
            <a:ext cx="2854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3 principales expériences </a:t>
            </a:r>
            <a:r>
              <a:rPr lang="fr-FR" dirty="0" smtClean="0"/>
              <a:t>dans le monde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5205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Prise de données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2" y="2781300"/>
            <a:ext cx="12192000" cy="310465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51678" y="1154243"/>
            <a:ext cx="403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Exemple avec le réseau H.E.S.S.</a:t>
            </a:r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251678" y="1967772"/>
            <a:ext cx="7382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lumière </a:t>
            </a:r>
            <a:r>
              <a:rPr lang="fr-FR" dirty="0" err="1" smtClean="0"/>
              <a:t>Cherenkov</a:t>
            </a:r>
            <a:r>
              <a:rPr lang="fr-FR" dirty="0" smtClean="0"/>
              <a:t> n’est pas vue par tous les télescopes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540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l’étude </a:t>
            </a:r>
            <a:r>
              <a:rPr lang="fr-FR" dirty="0"/>
              <a:t>des rayons cosmiques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598537" y="1412852"/>
            <a:ext cx="3468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Composition des </a:t>
            </a:r>
            <a:r>
              <a:rPr lang="fr-FR" smtClean="0"/>
              <a:t>rayons cosmiques</a:t>
            </a:r>
            <a:endParaRPr lang="fr-FR" dirty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155671" y="3268178"/>
            <a:ext cx="384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Grosse majorité </a:t>
            </a:r>
            <a:r>
              <a:rPr lang="fr-FR" smtClean="0"/>
              <a:t>de protons (99%)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155671" y="5379731"/>
            <a:ext cx="3430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Quelques rayons gamma</a:t>
            </a:r>
            <a:r>
              <a:rPr lang="is-IS" dirty="0" smtClean="0"/>
              <a:t>… Mais très peu (1/100 000)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155672" y="2459302"/>
            <a:ext cx="38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Plus l’élément est léger et plus il est fréquent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155671" y="4468400"/>
            <a:ext cx="3843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Rayons cosmiques à 99.999% des particules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598" y="1128450"/>
            <a:ext cx="5614561" cy="538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51678" y="1568136"/>
            <a:ext cx="322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Spectre électromagnétique</a:t>
            </a:r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2775746" y="5232125"/>
            <a:ext cx="917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Photon se comporte comme une particule (il n’est plus observable directement). On utilise donc des moyens indirects</a:t>
            </a:r>
            <a:endParaRPr lang="fr-FR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fr-FR" dirty="0" smtClean="0"/>
              <a:t>l’étude des rayons cosmiques</a:t>
            </a:r>
            <a:endParaRPr lang="fr-FR" dirty="0"/>
          </a:p>
        </p:txBody>
      </p:sp>
      <p:sp>
        <p:nvSpPr>
          <p:cNvPr id="9" name="Accolade fermante 8"/>
          <p:cNvSpPr/>
          <p:nvPr/>
        </p:nvSpPr>
        <p:spPr>
          <a:xfrm rot="5400000">
            <a:off x="1846848" y="3922477"/>
            <a:ext cx="524656" cy="884018"/>
          </a:xfrm>
          <a:prstGeom prst="rightBrace">
            <a:avLst>
              <a:gd name="adj1" fmla="val 371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b="28424"/>
          <a:stretch/>
        </p:blipFill>
        <p:spPr>
          <a:xfrm>
            <a:off x="1628384" y="2081401"/>
            <a:ext cx="9908088" cy="187682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225" y="4849652"/>
            <a:ext cx="1717521" cy="151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Intérêt de l’astronomie gamma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13474" y="1999777"/>
            <a:ext cx="27441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Les rayons gamma sont </a:t>
            </a:r>
            <a:r>
              <a:rPr lang="fr-FR" b="1" dirty="0" smtClean="0"/>
              <a:t>idéaux pour l’étude des sources distantes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dirty="0" smtClean="0"/>
              <a:t>Non chargés (donc non déviés)</a:t>
            </a:r>
          </a:p>
          <a:p>
            <a:pPr marL="285750" indent="-285750">
              <a:buFont typeface="Arial" charset="0"/>
              <a:buChar char="•"/>
            </a:pPr>
            <a:r>
              <a:rPr lang="fr-FR" b="1" dirty="0" smtClean="0"/>
              <a:t>Produits par </a:t>
            </a:r>
            <a:r>
              <a:rPr lang="fr-FR" b="1" dirty="0"/>
              <a:t>d</a:t>
            </a:r>
            <a:r>
              <a:rPr lang="fr-FR" b="1" dirty="0" smtClean="0"/>
              <a:t>es sources très énergétique (voir slides suivant)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1592197"/>
            <a:ext cx="8445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L’astronomie </a:t>
            </a:r>
            <a:r>
              <a:rPr lang="fr-FR" dirty="0" err="1" smtClean="0"/>
              <a:t>Ɣ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AutoShape 6" descr="ésultat de recherche d'images pour &quot;supernova remnant&quot;"/>
          <p:cNvSpPr>
            <a:spLocks noChangeAspect="1" noChangeArrowheads="1"/>
          </p:cNvSpPr>
          <p:nvPr/>
        </p:nvSpPr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127582" y="1454823"/>
            <a:ext cx="437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Quelques sources émettrices </a:t>
            </a:r>
            <a:r>
              <a:rPr lang="fr-FR" dirty="0"/>
              <a:t>de rayons </a:t>
            </a:r>
            <a:r>
              <a:rPr lang="fr-FR" dirty="0" err="1"/>
              <a:t>Ɣ</a:t>
            </a:r>
            <a:r>
              <a:rPr lang="fr-FR" dirty="0"/>
              <a:t>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896" y="4069247"/>
            <a:ext cx="2788753" cy="278875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601" y="4484574"/>
            <a:ext cx="3052859" cy="237342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05" y="1874516"/>
            <a:ext cx="3610662" cy="255969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794" y="906559"/>
            <a:ext cx="4016875" cy="301265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366374" y="6338636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Pulsars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784478" y="1148793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Sursauts </a:t>
            </a:r>
            <a:r>
              <a:rPr lang="fr-FR" dirty="0" smtClean="0">
                <a:solidFill>
                  <a:schemeClr val="bg1"/>
                </a:solidFill>
              </a:rPr>
              <a:t>gamma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333500" y="1955800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Noyaux </a:t>
            </a:r>
            <a:r>
              <a:rPr lang="fr-FR" dirty="0" smtClean="0">
                <a:solidFill>
                  <a:schemeClr val="bg1"/>
                </a:solidFill>
              </a:rPr>
              <a:t>actifs de galaxie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411489" y="6344606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Restes </a:t>
            </a:r>
            <a:r>
              <a:rPr lang="fr-FR" dirty="0" smtClean="0">
                <a:solidFill>
                  <a:schemeClr val="bg1"/>
                </a:solidFill>
              </a:rPr>
              <a:t>de </a:t>
            </a:r>
            <a:r>
              <a:rPr lang="fr-FR" dirty="0" err="1" smtClean="0">
                <a:solidFill>
                  <a:schemeClr val="bg1"/>
                </a:solidFill>
              </a:rPr>
              <a:t>Supernovae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7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05" y="1983394"/>
            <a:ext cx="5668134" cy="427819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L’astronomie </a:t>
            </a:r>
            <a:r>
              <a:rPr lang="fr-FR" dirty="0" err="1"/>
              <a:t>Ɣ</a:t>
            </a:r>
            <a:r>
              <a:rPr lang="fr-FR" dirty="0"/>
              <a:t>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251678" y="1267122"/>
            <a:ext cx="402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Nécessité de l’astronomie gamma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778002" y="1755486"/>
            <a:ext cx="425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Exemple : Cas </a:t>
            </a:r>
            <a:r>
              <a:rPr lang="fr-FR" dirty="0" smtClean="0"/>
              <a:t>des noyaux actifs de galaxie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9475514" y="1610112"/>
            <a:ext cx="248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Gamme de nos études</a:t>
            </a:r>
            <a:endParaRPr lang="fr-FR" dirty="0"/>
          </a:p>
        </p:txBody>
      </p:sp>
      <p:sp>
        <p:nvSpPr>
          <p:cNvPr id="9" name="Accolade ouvrante 8"/>
          <p:cNvSpPr/>
          <p:nvPr/>
        </p:nvSpPr>
        <p:spPr>
          <a:xfrm rot="5400000">
            <a:off x="10677961" y="1872282"/>
            <a:ext cx="422031" cy="721176"/>
          </a:xfrm>
          <a:prstGeom prst="leftBrace">
            <a:avLst>
              <a:gd name="adj1" fmla="val 2910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459148" y="5706705"/>
            <a:ext cx="3608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=&gt; Permet </a:t>
            </a:r>
            <a:r>
              <a:rPr lang="fr-FR" dirty="0" smtClean="0"/>
              <a:t>de mieux contraindre le pic d’émission à haute énergie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297" y="2635913"/>
            <a:ext cx="3610662" cy="255969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407920" y="4296426"/>
            <a:ext cx="1376989" cy="113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7151419" y="2373510"/>
            <a:ext cx="1352482" cy="359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9727760" y="2575029"/>
            <a:ext cx="1352482" cy="359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11085496" y="3441412"/>
            <a:ext cx="164069" cy="1193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07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/>
          <a:srcRect b="23382"/>
          <a:stretch/>
        </p:blipFill>
        <p:spPr>
          <a:xfrm>
            <a:off x="442251" y="1874517"/>
            <a:ext cx="10987749" cy="525448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L’astronomie </a:t>
            </a:r>
            <a:r>
              <a:rPr lang="fr-FR" dirty="0" err="1"/>
              <a:t>Ɣ</a:t>
            </a:r>
            <a:r>
              <a:rPr lang="fr-FR" dirty="0"/>
              <a:t>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14819" y="2827945"/>
            <a:ext cx="227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Zone de </a:t>
            </a:r>
            <a:r>
              <a:rPr lang="fr-FR" smtClean="0">
                <a:solidFill>
                  <a:srgbClr val="FF0000"/>
                </a:solidFill>
              </a:rPr>
              <a:t>notre étude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251678" y="1285236"/>
            <a:ext cx="776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Permet de distinguer entre les 2 </a:t>
            </a:r>
            <a:r>
              <a:rPr lang="fr-FR" smtClean="0"/>
              <a:t>modèles d’émission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696104" y="3471046"/>
            <a:ext cx="186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Inverse Compton</a:t>
            </a:r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986978" y="3300794"/>
            <a:ext cx="217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Création de paires</a:t>
            </a:r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9540626" y="2827945"/>
            <a:ext cx="227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Zone de </a:t>
            </a:r>
            <a:r>
              <a:rPr lang="fr-FR" smtClean="0">
                <a:solidFill>
                  <a:srgbClr val="FF0000"/>
                </a:solidFill>
              </a:rPr>
              <a:t>notre étude</a:t>
            </a:r>
            <a:endParaRPr lang="fr-FR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35533" y="3366649"/>
            <a:ext cx="607140" cy="303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10051109" y="3313236"/>
            <a:ext cx="607140" cy="303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58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L’astronomie </a:t>
            </a:r>
            <a:r>
              <a:rPr lang="fr-FR" dirty="0" err="1" smtClean="0"/>
              <a:t>Cherenkov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697651" y="436885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=&gt; Utiliser des détecteurs au sol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537363" y="1385763"/>
            <a:ext cx="641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Lorsque E augmente alors F diminue (x10 énergie =&gt; /500 flux)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697651" y="2758473"/>
            <a:ext cx="389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Or satellite </a:t>
            </a:r>
            <a:r>
              <a:rPr lang="fr-FR" dirty="0" smtClean="0"/>
              <a:t>(1m</a:t>
            </a:r>
            <a:r>
              <a:rPr lang="fr-FR" baseline="30000" dirty="0" smtClean="0"/>
              <a:t>2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832" y="1128451"/>
            <a:ext cx="4328149" cy="532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3271</TotalTime>
  <Words>825</Words>
  <Application>Microsoft Macintosh PowerPoint</Application>
  <PresentationFormat>Grand écran</PresentationFormat>
  <Paragraphs>140</Paragraphs>
  <Slides>26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Calibri</vt:lpstr>
      <vt:lpstr>Calibri</vt:lpstr>
      <vt:lpstr>Gill Sans MT</vt:lpstr>
      <vt:lpstr>Impact</vt:lpstr>
      <vt:lpstr>Arial</vt:lpstr>
      <vt:lpstr>Badge</vt:lpstr>
      <vt:lpstr>L’astronomie gamma et l’analyse de données</vt:lpstr>
      <vt:lpstr>l’étude des rayons cosmiques</vt:lpstr>
      <vt:lpstr>l’étude des rayons cosmiques</vt:lpstr>
      <vt:lpstr>l’étude des rayons cosmiques</vt:lpstr>
      <vt:lpstr>Intérêt de l’astronomie gamma</vt:lpstr>
      <vt:lpstr>L’astronomie Ɣ </vt:lpstr>
      <vt:lpstr>L’astronomie Ɣ </vt:lpstr>
      <vt:lpstr>L’astronomie Ɣ </vt:lpstr>
      <vt:lpstr>L’astronomie Cherenkov </vt:lpstr>
      <vt:lpstr>L’astronomie Cherenkov </vt:lpstr>
      <vt:lpstr>Le Rayonnement Cherenkov</vt:lpstr>
      <vt:lpstr>Les télescopes Cherenkov actuels</vt:lpstr>
      <vt:lpstr>La prochaine étape de l’astronomie gamma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Projet informatique</vt:lpstr>
      <vt:lpstr>Présentation PowerPoint</vt:lpstr>
      <vt:lpstr>Les télescopes Cherenkov actuels</vt:lpstr>
      <vt:lpstr>Prise de données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L’astronomie gamma</dc:title>
  <dc:creator>Utilisateur de Microsoft Office</dc:creator>
  <cp:lastModifiedBy>Utilisateur de Microsoft Office</cp:lastModifiedBy>
  <cp:revision>175</cp:revision>
  <dcterms:created xsi:type="dcterms:W3CDTF">2018-03-29T17:34:52Z</dcterms:created>
  <dcterms:modified xsi:type="dcterms:W3CDTF">2019-03-27T14:36:04Z</dcterms:modified>
</cp:coreProperties>
</file>